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7246CB-7A64-45C7-8786-5353990CC11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27B956-C337-4278-8C65-B8BACB5E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Villa, Virus, </a:t>
            </a:r>
            <a:r>
              <a:rPr lang="en-US" dirty="0" err="1" smtClean="0"/>
              <a:t>Vater</a:t>
            </a:r>
            <a:r>
              <a:rPr lang="en-US" dirty="0" smtClean="0"/>
              <a:t>, </a:t>
            </a:r>
            <a:r>
              <a:rPr lang="en-US" dirty="0" err="1" smtClean="0"/>
              <a:t>Verlag</a:t>
            </a:r>
            <a:r>
              <a:rPr lang="en-US" dirty="0" smtClean="0"/>
              <a:t>, </a:t>
            </a:r>
            <a:r>
              <a:rPr lang="en-US" dirty="0" err="1" smtClean="0"/>
              <a:t>Verlobte</a:t>
            </a:r>
            <a:r>
              <a:rPr lang="en-US" dirty="0" smtClean="0"/>
              <a:t>, </a:t>
            </a:r>
            <a:r>
              <a:rPr lang="en-US" dirty="0" err="1" smtClean="0"/>
              <a:t>Verrat</a:t>
            </a:r>
            <a:r>
              <a:rPr lang="en-US" dirty="0" smtClean="0"/>
              <a:t>, </a:t>
            </a:r>
            <a:r>
              <a:rPr lang="en-US" dirty="0" err="1" smtClean="0"/>
              <a:t>Verschluss</a:t>
            </a:r>
            <a:r>
              <a:rPr lang="en-US" dirty="0" smtClean="0"/>
              <a:t>, </a:t>
            </a:r>
            <a:r>
              <a:rPr lang="en-US" dirty="0" err="1" smtClean="0"/>
              <a:t>Vertrag</a:t>
            </a:r>
            <a:r>
              <a:rPr lang="en-US" dirty="0" smtClean="0"/>
              <a:t>, </a:t>
            </a:r>
            <a:r>
              <a:rPr lang="en-US" dirty="0" err="1" smtClean="0"/>
              <a:t>Verzug</a:t>
            </a:r>
            <a:r>
              <a:rPr lang="en-US" dirty="0" smtClean="0"/>
              <a:t>, </a:t>
            </a:r>
            <a:r>
              <a:rPr lang="en-US" dirty="0" err="1" smtClean="0"/>
              <a:t>Vormund</a:t>
            </a:r>
            <a:r>
              <a:rPr lang="en-US" dirty="0" smtClean="0"/>
              <a:t>, </a:t>
            </a:r>
            <a:r>
              <a:rPr lang="en-US" dirty="0" err="1" smtClean="0"/>
              <a:t>Vorschub</a:t>
            </a:r>
            <a:r>
              <a:rPr lang="en-US" dirty="0" smtClean="0"/>
              <a:t>, </a:t>
            </a:r>
            <a:r>
              <a:rPr lang="en-US" dirty="0" err="1" smtClean="0"/>
              <a:t>Vorstufe</a:t>
            </a:r>
            <a:r>
              <a:rPr lang="en-US" dirty="0" smtClean="0"/>
              <a:t>, </a:t>
            </a:r>
            <a:r>
              <a:rPr lang="en-US" dirty="0" err="1" smtClean="0"/>
              <a:t>Vortritt</a:t>
            </a:r>
            <a:r>
              <a:rPr lang="en-US" dirty="0" smtClean="0"/>
              <a:t>, </a:t>
            </a:r>
            <a:r>
              <a:rPr lang="en-US" dirty="0" err="1" smtClean="0"/>
              <a:t>Vortrupp</a:t>
            </a:r>
            <a:r>
              <a:rPr lang="en-US" dirty="0" smtClean="0"/>
              <a:t>, </a:t>
            </a:r>
            <a:r>
              <a:rPr lang="en-US" dirty="0" err="1" smtClean="0"/>
              <a:t>Vorwand</a:t>
            </a:r>
            <a:r>
              <a:rPr lang="en-US" dirty="0" smtClean="0"/>
              <a:t>, </a:t>
            </a:r>
            <a:r>
              <a:rPr lang="en-US" dirty="0" err="1" smtClean="0"/>
              <a:t>Vorzug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dirty="0" smtClean="0"/>
              <a:t>Согласный</a:t>
            </a:r>
            <a:r>
              <a:rPr lang="en-US" dirty="0" smtClean="0"/>
              <a:t>  </a:t>
            </a:r>
            <a:r>
              <a:rPr lang="en-US" u="sng" dirty="0" smtClean="0"/>
              <a:t>c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в заимствованных словах читается как [</a:t>
            </a:r>
            <a:r>
              <a:rPr lang="ru-RU" dirty="0" err="1" smtClean="0"/>
              <a:t>k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en-US" i="1" dirty="0" smtClean="0"/>
              <a:t>Cafe</a:t>
            </a:r>
            <a:r>
              <a:rPr lang="ru-RU" i="1" dirty="0" smtClean="0"/>
              <a:t>, </a:t>
            </a:r>
            <a:r>
              <a:rPr lang="en-US" i="1" dirty="0" smtClean="0"/>
              <a:t>Computer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i="1" dirty="0" smtClean="0"/>
              <a:t>Сочетание </a:t>
            </a:r>
            <a:r>
              <a:rPr lang="ru-RU" i="1" u="sng" dirty="0" err="1" smtClean="0"/>
              <a:t>ck</a:t>
            </a:r>
            <a:r>
              <a:rPr lang="ru-RU" i="1" dirty="0" smtClean="0"/>
              <a:t> после кратких гласных в середине слова и в заимство­ванных словах читается как [</a:t>
            </a:r>
            <a:r>
              <a:rPr lang="ru-RU" i="1" dirty="0" err="1" smtClean="0"/>
              <a:t>k</a:t>
            </a:r>
            <a:r>
              <a:rPr lang="ru-RU" i="1" dirty="0" smtClean="0"/>
              <a:t>]: </a:t>
            </a:r>
            <a:r>
              <a:rPr lang="en-US" i="1" dirty="0" err="1" smtClean="0"/>
              <a:t>Decke</a:t>
            </a:r>
            <a:r>
              <a:rPr lang="ru-RU" i="1" dirty="0" smtClean="0"/>
              <a:t>, </a:t>
            </a:r>
            <a:r>
              <a:rPr lang="en-US" i="1" dirty="0" err="1" smtClean="0"/>
              <a:t>Ecke</a:t>
            </a:r>
            <a:r>
              <a:rPr lang="ru-RU" i="1" dirty="0" smtClean="0"/>
              <a:t>, </a:t>
            </a:r>
            <a:r>
              <a:rPr lang="en-US" i="1" dirty="0" err="1" smtClean="0"/>
              <a:t>Picknick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i="1" dirty="0" smtClean="0"/>
              <a:t>Согласный </a:t>
            </a:r>
            <a:r>
              <a:rPr lang="ru-RU" i="1" u="sng" dirty="0" err="1" smtClean="0"/>
              <a:t>х</a:t>
            </a:r>
            <a:r>
              <a:rPr lang="ru-RU" i="1" dirty="0" smtClean="0"/>
              <a:t> читается как [</a:t>
            </a:r>
            <a:r>
              <a:rPr lang="en-US" i="1" dirty="0" err="1" smtClean="0"/>
              <a:t>ks</a:t>
            </a:r>
            <a:r>
              <a:rPr lang="ru-RU" i="1" dirty="0" smtClean="0"/>
              <a:t>]: </a:t>
            </a:r>
            <a:r>
              <a:rPr lang="en-US" i="1" dirty="0" smtClean="0"/>
              <a:t>Paradox</a:t>
            </a:r>
            <a:r>
              <a:rPr lang="ru-RU" i="1" dirty="0" smtClean="0"/>
              <a:t>, </a:t>
            </a:r>
            <a:r>
              <a:rPr lang="en-US" i="1" dirty="0" err="1" smtClean="0"/>
              <a:t>Mixtur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dirty="0" err="1" smtClean="0"/>
              <a:t>Kassette</a:t>
            </a:r>
            <a:r>
              <a:rPr lang="ru-RU" dirty="0" smtClean="0"/>
              <a:t>, </a:t>
            </a:r>
            <a:r>
              <a:rPr lang="ru-RU" dirty="0" err="1" smtClean="0"/>
              <a:t>Krimi</a:t>
            </a:r>
            <a:r>
              <a:rPr lang="ru-RU" dirty="0" smtClean="0"/>
              <a:t>, </a:t>
            </a:r>
            <a:r>
              <a:rPr lang="ru-RU" dirty="0" err="1" smtClean="0"/>
              <a:t>Karte</a:t>
            </a:r>
            <a:r>
              <a:rPr lang="ru-RU" dirty="0" smtClean="0"/>
              <a:t>, </a:t>
            </a:r>
            <a:r>
              <a:rPr lang="ru-RU" dirty="0" err="1" smtClean="0"/>
              <a:t>Akt</a:t>
            </a:r>
            <a:r>
              <a:rPr lang="ru-RU" dirty="0" smtClean="0"/>
              <a:t>, </a:t>
            </a:r>
            <a:r>
              <a:rPr lang="ru-RU" dirty="0" err="1" smtClean="0"/>
              <a:t>Aktiv</a:t>
            </a:r>
            <a:r>
              <a:rPr lang="ru-RU" dirty="0" smtClean="0"/>
              <a:t>, </a:t>
            </a:r>
            <a:r>
              <a:rPr lang="ru-RU" dirty="0" err="1" smtClean="0"/>
              <a:t>Akustik</a:t>
            </a:r>
            <a:r>
              <a:rPr lang="ru-RU" dirty="0" smtClean="0"/>
              <a:t>, </a:t>
            </a:r>
            <a:r>
              <a:rPr lang="ru-RU" dirty="0" err="1" smtClean="0"/>
              <a:t>Creme</a:t>
            </a:r>
            <a:r>
              <a:rPr lang="ru-RU" dirty="0" smtClean="0"/>
              <a:t>, </a:t>
            </a:r>
            <a:r>
              <a:rPr lang="ru-RU" dirty="0" err="1" smtClean="0"/>
              <a:t>Caravan</a:t>
            </a:r>
            <a:r>
              <a:rPr lang="ru-RU" dirty="0" smtClean="0"/>
              <a:t>, </a:t>
            </a:r>
            <a:r>
              <a:rPr lang="ru-RU" dirty="0" err="1" smtClean="0"/>
              <a:t>Computer</a:t>
            </a:r>
            <a:r>
              <a:rPr lang="ru-RU" dirty="0" smtClean="0"/>
              <a:t>, </a:t>
            </a:r>
            <a:r>
              <a:rPr lang="ru-RU" dirty="0" err="1" smtClean="0"/>
              <a:t>Colt</a:t>
            </a:r>
            <a:r>
              <a:rPr lang="ru-RU" dirty="0" smtClean="0"/>
              <a:t>, </a:t>
            </a:r>
            <a:r>
              <a:rPr lang="ru-RU" dirty="0" err="1" smtClean="0"/>
              <a:t>Rock</a:t>
            </a:r>
            <a:r>
              <a:rPr lang="ru-RU" dirty="0" smtClean="0"/>
              <a:t>, </a:t>
            </a:r>
            <a:r>
              <a:rPr lang="ru-RU" dirty="0" err="1" smtClean="0"/>
              <a:t>Dock</a:t>
            </a:r>
            <a:r>
              <a:rPr lang="ru-RU" dirty="0" smtClean="0"/>
              <a:t>, </a:t>
            </a:r>
            <a:r>
              <a:rPr lang="ru-RU" dirty="0" err="1" smtClean="0"/>
              <a:t>Lack</a:t>
            </a:r>
            <a:r>
              <a:rPr lang="ru-RU" dirty="0" smtClean="0"/>
              <a:t>, </a:t>
            </a:r>
            <a:r>
              <a:rPr lang="ru-RU" dirty="0" err="1" smtClean="0"/>
              <a:t>Sack</a:t>
            </a:r>
            <a:r>
              <a:rPr lang="ru-RU" dirty="0" smtClean="0"/>
              <a:t>, </a:t>
            </a:r>
            <a:r>
              <a:rPr lang="ru-RU" dirty="0" err="1" smtClean="0"/>
              <a:t>Backe</a:t>
            </a:r>
            <a:r>
              <a:rPr lang="ru-RU" dirty="0" smtClean="0"/>
              <a:t>, </a:t>
            </a:r>
            <a:r>
              <a:rPr lang="ru-RU" dirty="0" err="1" smtClean="0"/>
              <a:t>Zacke</a:t>
            </a:r>
            <a:r>
              <a:rPr lang="ru-RU" dirty="0" smtClean="0"/>
              <a:t>, </a:t>
            </a:r>
            <a:r>
              <a:rPr lang="ru-RU" dirty="0" err="1" smtClean="0"/>
              <a:t>Schmuck</a:t>
            </a:r>
            <a:r>
              <a:rPr lang="ru-RU" dirty="0" smtClean="0"/>
              <a:t>, </a:t>
            </a:r>
            <a:r>
              <a:rPr lang="ru-RU" dirty="0" err="1" smtClean="0"/>
              <a:t>Druck</a:t>
            </a:r>
            <a:r>
              <a:rPr lang="ru-RU" dirty="0" smtClean="0"/>
              <a:t>, </a:t>
            </a:r>
            <a:r>
              <a:rPr lang="ru-RU" dirty="0" err="1" smtClean="0"/>
              <a:t>Dackel</a:t>
            </a:r>
            <a:r>
              <a:rPr lang="ru-RU" dirty="0" smtClean="0"/>
              <a:t>, </a:t>
            </a:r>
            <a:r>
              <a:rPr lang="ru-RU" dirty="0" err="1" smtClean="0"/>
              <a:t>Decke</a:t>
            </a:r>
            <a:r>
              <a:rPr lang="ru-RU" dirty="0" smtClean="0"/>
              <a:t>, </a:t>
            </a:r>
            <a:r>
              <a:rPr lang="ru-RU" dirty="0" err="1" smtClean="0"/>
              <a:t>Strecke</a:t>
            </a:r>
            <a:r>
              <a:rPr lang="ru-RU" dirty="0" smtClean="0"/>
              <a:t>, </a:t>
            </a:r>
            <a:r>
              <a:rPr lang="ru-RU" dirty="0" err="1" smtClean="0"/>
              <a:t>Locke</a:t>
            </a:r>
            <a:r>
              <a:rPr lang="ru-RU" dirty="0" smtClean="0"/>
              <a:t>, </a:t>
            </a:r>
            <a:r>
              <a:rPr lang="ru-RU" dirty="0" err="1" smtClean="0"/>
              <a:t>Scheck</a:t>
            </a:r>
            <a:r>
              <a:rPr lang="ru-RU" dirty="0" smtClean="0"/>
              <a:t>, </a:t>
            </a:r>
            <a:r>
              <a:rPr lang="ru-RU" dirty="0" err="1" smtClean="0"/>
              <a:t>Geschmack</a:t>
            </a:r>
            <a:r>
              <a:rPr lang="ru-RU" dirty="0" smtClean="0"/>
              <a:t>, </a:t>
            </a:r>
            <a:r>
              <a:rPr lang="ru-RU" dirty="0" err="1" smtClean="0"/>
              <a:t>Taxi</a:t>
            </a:r>
            <a:r>
              <a:rPr lang="ru-RU" dirty="0" smtClean="0"/>
              <a:t>, </a:t>
            </a:r>
            <a:r>
              <a:rPr lang="ru-RU" dirty="0" err="1" smtClean="0"/>
              <a:t>Text</a:t>
            </a:r>
            <a:r>
              <a:rPr lang="ru-RU" dirty="0" smtClean="0"/>
              <a:t>, </a:t>
            </a:r>
            <a:r>
              <a:rPr lang="ru-RU" dirty="0" err="1" smtClean="0"/>
              <a:t>Telex</a:t>
            </a:r>
            <a:r>
              <a:rPr lang="ru-RU" dirty="0" smtClean="0"/>
              <a:t>, </a:t>
            </a:r>
            <a:r>
              <a:rPr lang="ru-RU" dirty="0" err="1" smtClean="0"/>
              <a:t>Reflex</a:t>
            </a:r>
            <a:r>
              <a:rPr lang="ru-RU" dirty="0" smtClean="0"/>
              <a:t>, </a:t>
            </a:r>
            <a:r>
              <a:rPr lang="ru-RU" dirty="0" err="1" smtClean="0"/>
              <a:t>Lexikon</a:t>
            </a:r>
            <a:r>
              <a:rPr lang="ru-RU" dirty="0" smtClean="0"/>
              <a:t>, </a:t>
            </a:r>
            <a:r>
              <a:rPr lang="ru-RU" dirty="0" err="1" smtClean="0"/>
              <a:t>Praxis</a:t>
            </a:r>
            <a:r>
              <a:rPr lang="ru-RU" dirty="0" smtClean="0"/>
              <a:t>, </a:t>
            </a:r>
            <a:r>
              <a:rPr lang="ru-RU" dirty="0" err="1" smtClean="0"/>
              <a:t>Nixe</a:t>
            </a:r>
            <a:r>
              <a:rPr lang="ru-RU" dirty="0" smtClean="0"/>
              <a:t>, </a:t>
            </a:r>
            <a:r>
              <a:rPr lang="ru-RU" dirty="0" err="1" smtClean="0"/>
              <a:t>Paradox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7239000" cy="619601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u="sng" dirty="0" err="1" smtClean="0"/>
              <a:t>h</a:t>
            </a:r>
            <a:r>
              <a:rPr lang="ru-RU" dirty="0" smtClean="0"/>
              <a:t> в начале слова, в начале корня и в суффиксах -</a:t>
            </a:r>
            <a:r>
              <a:rPr lang="ru-RU" dirty="0" err="1" smtClean="0"/>
              <a:t>heit</a:t>
            </a:r>
            <a:r>
              <a:rPr lang="ru-RU" dirty="0" smtClean="0"/>
              <a:t> и -</a:t>
            </a:r>
            <a:r>
              <a:rPr lang="ru-RU" dirty="0" err="1" smtClean="0"/>
              <a:t>haft</a:t>
            </a:r>
            <a:r>
              <a:rPr lang="ru-RU" dirty="0" smtClean="0"/>
              <a:t> читается как [</a:t>
            </a:r>
            <a:r>
              <a:rPr lang="ru-RU" dirty="0" err="1" smtClean="0"/>
              <a:t>h</a:t>
            </a:r>
            <a:r>
              <a:rPr lang="en-US" dirty="0" smtClean="0"/>
              <a:t>]</a:t>
            </a:r>
            <a:r>
              <a:rPr lang="ru-RU" dirty="0" smtClean="0"/>
              <a:t> с небольшим выдохом:</a:t>
            </a:r>
            <a:r>
              <a:rPr lang="en-US" i="1" dirty="0" err="1" smtClean="0"/>
              <a:t>Holz</a:t>
            </a:r>
            <a:r>
              <a:rPr lang="ru-RU" i="1" dirty="0" smtClean="0"/>
              <a:t>, </a:t>
            </a:r>
            <a:r>
              <a:rPr lang="en-US" i="1" dirty="0" err="1" smtClean="0"/>
              <a:t>Hals,Krankheit</a:t>
            </a:r>
            <a:r>
              <a:rPr lang="ru-RU" i="1" dirty="0" smtClean="0"/>
              <a:t>, </a:t>
            </a:r>
            <a:r>
              <a:rPr lang="en-US" i="1" dirty="0" err="1" smtClean="0"/>
              <a:t>lebhaft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i="1" u="sng" dirty="0" smtClean="0"/>
              <a:t>h</a:t>
            </a:r>
            <a:r>
              <a:rPr lang="en-US" i="1" dirty="0" smtClean="0"/>
              <a:t> </a:t>
            </a:r>
            <a:r>
              <a:rPr lang="ru-RU" i="1" dirty="0" smtClean="0"/>
              <a:t>после гласных а, е, о, и в середине или в конце слова не читается, а только обозначает долготу гласного: </a:t>
            </a:r>
            <a:r>
              <a:rPr lang="en-US" i="1" dirty="0" err="1" smtClean="0"/>
              <a:t>Zahn</a:t>
            </a:r>
            <a:r>
              <a:rPr lang="ru-RU" i="1" dirty="0" smtClean="0"/>
              <a:t>, </a:t>
            </a:r>
            <a:r>
              <a:rPr lang="en-US" i="1" dirty="0" err="1" smtClean="0"/>
              <a:t>Lohn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de-DE" dirty="0" smtClean="0"/>
              <a:t>Haft, Halle, Halt, Hand, Heft, Hemd, Hindi, Himmel, Hit, Hut, Hund, Hilfe, Hotel, Hahn, Kahn, Bahn, Zahn, Wahn, Wahl, Zahl, Stahl, Strahl, Sahne, Fahne, Sohn, Mohn, Lohn, Wohl, Kohl, Dohle, Bohle, Sohle,</a:t>
            </a:r>
            <a:r>
              <a:rPr lang="ru-RU" dirty="0" smtClean="0"/>
              <a:t> </a:t>
            </a:r>
            <a:r>
              <a:rPr lang="de-DE" dirty="0" smtClean="0"/>
              <a:t>Fohlen, Lehne, Sehne, Zehe, Wehen, Ehe, Zehntel, Kehle,</a:t>
            </a:r>
            <a:r>
              <a:rPr lang="ru-RU" dirty="0" smtClean="0"/>
              <a:t> </a:t>
            </a:r>
            <a:r>
              <a:rPr lang="de-DE" dirty="0" smtClean="0"/>
              <a:t>Mehl, Feh, Lehm, Lehre, Ehre, Stuhl, Kuh, Ruhm, Ruhe.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Сочетание </a:t>
            </a:r>
            <a:r>
              <a:rPr lang="ru-RU" u="sng" dirty="0" err="1" smtClean="0"/>
              <a:t>ng</a:t>
            </a:r>
            <a:r>
              <a:rPr lang="ru-RU" dirty="0" smtClean="0"/>
              <a:t> в конце слов и середине слов читается как носовой звук [</a:t>
            </a:r>
            <a:r>
              <a:rPr lang="en-US" dirty="0" smtClean="0"/>
              <a:t>n</a:t>
            </a:r>
            <a:r>
              <a:rPr lang="ru-RU" dirty="0" smtClean="0"/>
              <a:t>|: </a:t>
            </a:r>
            <a:r>
              <a:rPr lang="en-US" i="1" dirty="0" smtClean="0"/>
              <a:t>Gang</a:t>
            </a:r>
            <a:r>
              <a:rPr lang="ru-RU" i="1" dirty="0" smtClean="0"/>
              <a:t>, </a:t>
            </a:r>
            <a:r>
              <a:rPr lang="en-US" i="1" dirty="0" err="1" smtClean="0"/>
              <a:t>lang</a:t>
            </a:r>
            <a:r>
              <a:rPr lang="ru-RU" i="1" dirty="0" smtClean="0"/>
              <a:t>, </a:t>
            </a:r>
            <a:r>
              <a:rPr lang="en-US" i="1" dirty="0" smtClean="0"/>
              <a:t>Ring</a:t>
            </a:r>
            <a:r>
              <a:rPr lang="ru-RU" i="1" dirty="0" smtClean="0"/>
              <a:t>.</a:t>
            </a:r>
            <a:r>
              <a:rPr lang="en-US" i="1" dirty="0" err="1" smtClean="0"/>
              <a:t>singen</a:t>
            </a:r>
            <a:r>
              <a:rPr lang="ru-RU" i="1" dirty="0" smtClean="0"/>
              <a:t>, </a:t>
            </a:r>
            <a:r>
              <a:rPr lang="en-US" i="1" dirty="0" err="1" smtClean="0"/>
              <a:t>Menge</a:t>
            </a:r>
            <a:r>
              <a:rPr lang="ru-RU" i="1" dirty="0" smtClean="0"/>
              <a:t>, </a:t>
            </a:r>
            <a:r>
              <a:rPr lang="en-US" i="1" dirty="0" err="1" smtClean="0"/>
              <a:t>bringen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Сочетания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/>
              <a:t>ch</a:t>
            </a:r>
            <a:r>
              <a:rPr lang="en-US" dirty="0" smtClean="0"/>
              <a:t> </a:t>
            </a:r>
            <a:r>
              <a:rPr lang="ru-RU" dirty="0" smtClean="0"/>
              <a:t>читается как «</a:t>
            </a:r>
            <a:r>
              <a:rPr lang="ru-RU" dirty="0" err="1" smtClean="0"/>
              <a:t>х</a:t>
            </a:r>
            <a:r>
              <a:rPr lang="ru-RU" dirty="0" smtClean="0"/>
              <a:t> »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ch</a:t>
            </a:r>
            <a:r>
              <a:rPr lang="en-US" dirty="0" smtClean="0"/>
              <a:t>  - </a:t>
            </a:r>
            <a:r>
              <a:rPr lang="ru-RU" dirty="0" smtClean="0"/>
              <a:t>как "</a:t>
            </a:r>
            <a:r>
              <a:rPr lang="ru-RU" dirty="0" err="1" smtClean="0"/>
              <a:t>х</a:t>
            </a:r>
            <a:r>
              <a:rPr lang="ru-RU" dirty="0" smtClean="0"/>
              <a:t>" твёрдое после </a:t>
            </a:r>
            <a:r>
              <a:rPr lang="en-US" dirty="0" smtClean="0"/>
              <a:t>a, o, u, au ( Bach</a:t>
            </a:r>
            <a:r>
              <a:rPr lang="ru-RU" dirty="0" smtClean="0"/>
              <a:t>, </a:t>
            </a:r>
            <a:r>
              <a:rPr lang="en-US" dirty="0" err="1" smtClean="0"/>
              <a:t>noch</a:t>
            </a:r>
            <a:r>
              <a:rPr lang="ru-RU" dirty="0" smtClean="0"/>
              <a:t>, </a:t>
            </a:r>
            <a:r>
              <a:rPr lang="en-US" dirty="0" err="1" smtClean="0"/>
              <a:t>Buch</a:t>
            </a:r>
            <a:r>
              <a:rPr lang="ru-RU" dirty="0" smtClean="0"/>
              <a:t>, </a:t>
            </a:r>
            <a:r>
              <a:rPr lang="en-US" dirty="0" err="1" smtClean="0"/>
              <a:t>Bauch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ch</a:t>
            </a:r>
            <a:r>
              <a:rPr lang="en-US" dirty="0" smtClean="0"/>
              <a:t>-</a:t>
            </a:r>
            <a:r>
              <a:rPr lang="ru-RU" dirty="0" smtClean="0"/>
              <a:t>как"</a:t>
            </a:r>
            <a:r>
              <a:rPr lang="ru-RU" dirty="0" err="1" smtClean="0"/>
              <a:t>х</a:t>
            </a:r>
            <a:r>
              <a:rPr lang="ru-RU" dirty="0" smtClean="0"/>
              <a:t>"мягкое,</a:t>
            </a:r>
            <a:r>
              <a:rPr lang="en-US" dirty="0" smtClean="0"/>
              <a:t> </a:t>
            </a:r>
            <a:r>
              <a:rPr lang="ru-RU" dirty="0" smtClean="0"/>
              <a:t>после </a:t>
            </a:r>
            <a:r>
              <a:rPr lang="en-US" dirty="0" smtClean="0"/>
              <a:t>ä, </a:t>
            </a:r>
            <a:r>
              <a:rPr lang="en-US" dirty="0" err="1" smtClean="0"/>
              <a:t>i</a:t>
            </a:r>
            <a:r>
              <a:rPr lang="en-US" dirty="0" smtClean="0"/>
              <a:t>, e, ö, ü, </a:t>
            </a:r>
            <a:r>
              <a:rPr lang="en-US" dirty="0" err="1" smtClean="0"/>
              <a:t>äu</a:t>
            </a:r>
            <a:r>
              <a:rPr lang="en-US" dirty="0" smtClean="0"/>
              <a:t>, </a:t>
            </a:r>
            <a:r>
              <a:rPr lang="en-US" dirty="0" err="1" smtClean="0"/>
              <a:t>ei</a:t>
            </a:r>
            <a:r>
              <a:rPr lang="en-US" dirty="0" smtClean="0"/>
              <a:t>, </a:t>
            </a:r>
            <a:r>
              <a:rPr lang="en-US" dirty="0" err="1" smtClean="0"/>
              <a:t>eu</a:t>
            </a:r>
            <a:r>
              <a:rPr lang="en-US" dirty="0" smtClean="0"/>
              <a:t> (</a:t>
            </a:r>
            <a:r>
              <a:rPr lang="en-US" dirty="0" err="1" smtClean="0"/>
              <a:t>Nächte</a:t>
            </a:r>
            <a:r>
              <a:rPr lang="ru-RU" dirty="0" smtClean="0"/>
              <a:t>, </a:t>
            </a:r>
            <a:r>
              <a:rPr lang="en-US" dirty="0" err="1" smtClean="0"/>
              <a:t>Licht</a:t>
            </a:r>
            <a:r>
              <a:rPr lang="ru-RU" dirty="0" smtClean="0"/>
              <a:t>, </a:t>
            </a:r>
            <a:r>
              <a:rPr lang="en-US" dirty="0" err="1" smtClean="0"/>
              <a:t>Recht</a:t>
            </a:r>
            <a:r>
              <a:rPr lang="ru-RU" dirty="0" smtClean="0"/>
              <a:t>, </a:t>
            </a:r>
            <a:r>
              <a:rPr lang="en-US" dirty="0" err="1" smtClean="0"/>
              <a:t>Töchter</a:t>
            </a:r>
            <a:r>
              <a:rPr lang="ru-RU" dirty="0" smtClean="0"/>
              <a:t>, </a:t>
            </a:r>
            <a:r>
              <a:rPr lang="en-US" dirty="0" err="1" smtClean="0"/>
              <a:t>Bücher</a:t>
            </a:r>
            <a:r>
              <a:rPr lang="ru-RU" dirty="0" smtClean="0"/>
              <a:t>, </a:t>
            </a:r>
            <a:r>
              <a:rPr lang="en-US" dirty="0" err="1" smtClean="0"/>
              <a:t>Bäuche</a:t>
            </a:r>
            <a:r>
              <a:rPr lang="ru-RU" dirty="0" smtClean="0"/>
              <a:t>,</a:t>
            </a:r>
            <a:r>
              <a:rPr lang="en-US" dirty="0" err="1" smtClean="0"/>
              <a:t>leicht</a:t>
            </a:r>
            <a:r>
              <a:rPr lang="ru-RU" dirty="0" smtClean="0"/>
              <a:t>,</a:t>
            </a:r>
            <a:r>
              <a:rPr lang="en-US" dirty="0" err="1" smtClean="0"/>
              <a:t>euch</a:t>
            </a:r>
            <a:r>
              <a:rPr lang="ru-RU" dirty="0" smtClean="0"/>
              <a:t>)</a:t>
            </a:r>
            <a:endParaRPr lang="en-US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dirty="0" err="1" smtClean="0"/>
              <a:t>Gang</a:t>
            </a:r>
            <a:r>
              <a:rPr lang="ru-RU" dirty="0" smtClean="0"/>
              <a:t>, </a:t>
            </a:r>
            <a:r>
              <a:rPr lang="ru-RU" dirty="0" err="1" smtClean="0"/>
              <a:t>Klang</a:t>
            </a:r>
            <a:r>
              <a:rPr lang="ru-RU" dirty="0" smtClean="0"/>
              <a:t>, </a:t>
            </a:r>
            <a:r>
              <a:rPr lang="ru-RU" dirty="0" err="1" smtClean="0"/>
              <a:t>Rang</a:t>
            </a:r>
            <a:r>
              <a:rPr lang="ru-RU" dirty="0" smtClean="0"/>
              <a:t>, </a:t>
            </a:r>
            <a:r>
              <a:rPr lang="ru-RU" dirty="0" err="1" smtClean="0"/>
              <a:t>Fang</a:t>
            </a:r>
            <a:r>
              <a:rPr lang="ru-RU" dirty="0" smtClean="0"/>
              <a:t>. </a:t>
            </a:r>
            <a:r>
              <a:rPr lang="ru-RU" dirty="0" err="1" smtClean="0"/>
              <a:t>Zwang</a:t>
            </a:r>
            <a:r>
              <a:rPr lang="ru-RU" dirty="0" smtClean="0"/>
              <a:t>, </a:t>
            </a:r>
            <a:r>
              <a:rPr lang="ru-RU" dirty="0" err="1" smtClean="0"/>
              <a:t>Strang</a:t>
            </a:r>
            <a:r>
              <a:rPr lang="ru-RU" dirty="0" smtClean="0"/>
              <a:t>, </a:t>
            </a:r>
            <a:r>
              <a:rPr lang="ru-RU" dirty="0" err="1" smtClean="0"/>
              <a:t>Belang</a:t>
            </a:r>
            <a:r>
              <a:rPr lang="ru-RU" dirty="0" smtClean="0"/>
              <a:t>, </a:t>
            </a:r>
            <a:r>
              <a:rPr lang="ru-RU" dirty="0" err="1" smtClean="0"/>
              <a:t>Schlange</a:t>
            </a:r>
            <a:r>
              <a:rPr lang="ru-RU" dirty="0" smtClean="0"/>
              <a:t>, </a:t>
            </a:r>
            <a:r>
              <a:rPr lang="ru-RU" dirty="0" err="1" smtClean="0"/>
              <a:t>Ding</a:t>
            </a:r>
            <a:r>
              <a:rPr lang="ru-RU" dirty="0" smtClean="0"/>
              <a:t>, </a:t>
            </a:r>
            <a:r>
              <a:rPr lang="ru-RU" dirty="0" err="1" smtClean="0"/>
              <a:t>Ring</a:t>
            </a:r>
            <a:r>
              <a:rPr lang="ru-RU" dirty="0" smtClean="0"/>
              <a:t>, </a:t>
            </a:r>
            <a:r>
              <a:rPr lang="ru-RU" dirty="0" err="1" smtClean="0"/>
              <a:t>Doping</a:t>
            </a:r>
            <a:r>
              <a:rPr lang="ru-RU" dirty="0" smtClean="0"/>
              <a:t>, </a:t>
            </a:r>
            <a:r>
              <a:rPr lang="ru-RU" dirty="0" err="1" smtClean="0"/>
              <a:t>Schlinge</a:t>
            </a:r>
            <a:r>
              <a:rPr lang="ru-RU" dirty="0" smtClean="0"/>
              <a:t>, </a:t>
            </a:r>
            <a:r>
              <a:rPr lang="ru-RU" dirty="0" err="1" smtClean="0"/>
              <a:t>Wange</a:t>
            </a:r>
            <a:r>
              <a:rPr lang="ru-RU" dirty="0" smtClean="0"/>
              <a:t>, </a:t>
            </a:r>
            <a:r>
              <a:rPr lang="ru-RU" dirty="0" err="1" smtClean="0"/>
              <a:t>Menge.Meldung</a:t>
            </a:r>
            <a:r>
              <a:rPr lang="ru-RU" dirty="0" smtClean="0"/>
              <a:t>, </a:t>
            </a:r>
            <a:r>
              <a:rPr lang="ru-RU" dirty="0" err="1" smtClean="0"/>
              <a:t>Sendung</a:t>
            </a:r>
            <a:r>
              <a:rPr lang="ru-RU" dirty="0" smtClean="0"/>
              <a:t>, </a:t>
            </a:r>
            <a:r>
              <a:rPr lang="ru-RU" dirty="0" err="1" smtClean="0"/>
              <a:t>Ahnung</a:t>
            </a:r>
            <a:r>
              <a:rPr lang="ru-RU" dirty="0" smtClean="0"/>
              <a:t>, </a:t>
            </a:r>
            <a:r>
              <a:rPr lang="ru-RU" dirty="0" err="1" smtClean="0"/>
              <a:t>Festung</a:t>
            </a:r>
            <a:r>
              <a:rPr lang="ru-RU" dirty="0" smtClean="0"/>
              <a:t>, </a:t>
            </a:r>
            <a:r>
              <a:rPr lang="ru-RU" dirty="0" err="1" smtClean="0"/>
              <a:t>Achtung</a:t>
            </a:r>
            <a:r>
              <a:rPr lang="ru-RU" dirty="0" smtClean="0"/>
              <a:t>, </a:t>
            </a:r>
            <a:r>
              <a:rPr lang="ru-RU" dirty="0" err="1" smtClean="0"/>
              <a:t>Landung</a:t>
            </a:r>
            <a:r>
              <a:rPr lang="ru-RU" dirty="0" smtClean="0"/>
              <a:t>, </a:t>
            </a:r>
            <a:r>
              <a:rPr lang="ru-RU" dirty="0" err="1" smtClean="0"/>
              <a:t>Bindung</a:t>
            </a:r>
            <a:r>
              <a:rPr lang="ru-RU" dirty="0" smtClean="0"/>
              <a:t>, </a:t>
            </a:r>
            <a:r>
              <a:rPr lang="ru-RU" dirty="0" err="1" smtClean="0"/>
              <a:t>Hemmung</a:t>
            </a:r>
            <a:r>
              <a:rPr lang="ru-RU" dirty="0" smtClean="0"/>
              <a:t>, </a:t>
            </a:r>
            <a:r>
              <a:rPr lang="ru-RU" dirty="0" err="1" smtClean="0"/>
              <a:t>Wohnung</a:t>
            </a:r>
            <a:r>
              <a:rPr lang="ru-RU" dirty="0" smtClean="0"/>
              <a:t>, </a:t>
            </a:r>
            <a:r>
              <a:rPr lang="ru-RU" dirty="0" err="1" smtClean="0"/>
              <a:t>Richtung</a:t>
            </a:r>
            <a:r>
              <a:rPr lang="ru-RU" dirty="0" smtClean="0"/>
              <a:t>, </a:t>
            </a:r>
            <a:r>
              <a:rPr lang="ru-RU" dirty="0" err="1" smtClean="0"/>
              <a:t>Brechung</a:t>
            </a:r>
            <a:r>
              <a:rPr lang="ru-RU" dirty="0" smtClean="0"/>
              <a:t>, </a:t>
            </a:r>
            <a:r>
              <a:rPr lang="ru-RU" dirty="0" err="1" smtClean="0"/>
              <a:t>Ordnung</a:t>
            </a:r>
            <a:r>
              <a:rPr lang="ru-RU" dirty="0" smtClean="0"/>
              <a:t>, </a:t>
            </a:r>
            <a:r>
              <a:rPr lang="ru-RU" dirty="0" err="1" smtClean="0"/>
              <a:t>Rechnung</a:t>
            </a:r>
            <a:r>
              <a:rPr lang="ru-RU" dirty="0" smtClean="0"/>
              <a:t>, </a:t>
            </a:r>
            <a:r>
              <a:rPr lang="ru-RU" dirty="0" err="1" smtClean="0"/>
              <a:t>Rettung</a:t>
            </a:r>
            <a:r>
              <a:rPr lang="ru-RU" dirty="0" smtClean="0"/>
              <a:t>, </a:t>
            </a:r>
            <a:r>
              <a:rPr lang="ru-RU" dirty="0" err="1" smtClean="0"/>
              <a:t>Wertung</a:t>
            </a:r>
            <a:r>
              <a:rPr lang="ru-RU" dirty="0" smtClean="0"/>
              <a:t>, </a:t>
            </a:r>
            <a:r>
              <a:rPr lang="ru-RU" dirty="0" err="1" smtClean="0"/>
              <a:t>Drehung</a:t>
            </a:r>
            <a:r>
              <a:rPr lang="ru-RU" dirty="0" smtClean="0"/>
              <a:t>, </a:t>
            </a:r>
            <a:r>
              <a:rPr lang="ru-RU" dirty="0" err="1" smtClean="0"/>
              <a:t>Nutzung</a:t>
            </a:r>
            <a:r>
              <a:rPr lang="ru-RU" dirty="0" smtClean="0"/>
              <a:t>, </a:t>
            </a:r>
            <a:r>
              <a:rPr lang="ru-RU" dirty="0" err="1" smtClean="0"/>
              <a:t>Besetzung</a:t>
            </a:r>
            <a:r>
              <a:rPr lang="ru-RU" dirty="0" smtClean="0"/>
              <a:t>, </a:t>
            </a:r>
            <a:r>
              <a:rPr lang="ru-RU" dirty="0" err="1" smtClean="0"/>
              <a:t>Hohlung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Буквенное сочетание </a:t>
            </a:r>
            <a:r>
              <a:rPr lang="en-US" u="sng" dirty="0" smtClean="0"/>
              <a:t>SCH</a:t>
            </a:r>
            <a:r>
              <a:rPr lang="en-US" dirty="0" smtClean="0"/>
              <a:t> </a:t>
            </a:r>
            <a:r>
              <a:rPr lang="ru-RU" dirty="0" smtClean="0"/>
              <a:t>дает звук </a:t>
            </a:r>
            <a:r>
              <a:rPr lang="en-US" dirty="0" smtClean="0"/>
              <a:t>[</a:t>
            </a:r>
            <a:r>
              <a:rPr lang="ru-RU" dirty="0" err="1" smtClean="0"/>
              <a:t>ш</a:t>
            </a:r>
            <a:r>
              <a:rPr lang="en-US" dirty="0" smtClean="0"/>
              <a:t>]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Tisch</a:t>
            </a:r>
            <a:r>
              <a:rPr lang="en-US" dirty="0" smtClean="0"/>
              <a:t>, </a:t>
            </a:r>
            <a:r>
              <a:rPr lang="en-US" dirty="0" err="1" smtClean="0"/>
              <a:t>Schrank</a:t>
            </a:r>
            <a:r>
              <a:rPr lang="en-US" dirty="0" smtClean="0"/>
              <a:t> , </a:t>
            </a:r>
            <a:r>
              <a:rPr lang="en-US" dirty="0" err="1" smtClean="0"/>
              <a:t>Schnee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Прочитай слова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Schwester</a:t>
            </a:r>
            <a:r>
              <a:rPr lang="en-US" dirty="0" smtClean="0"/>
              <a:t>, </a:t>
            </a:r>
            <a:r>
              <a:rPr lang="en-US" dirty="0" err="1" smtClean="0"/>
              <a:t>schaffen</a:t>
            </a:r>
            <a:r>
              <a:rPr lang="en-US" dirty="0" smtClean="0"/>
              <a:t>,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Schabe</a:t>
            </a:r>
            <a:r>
              <a:rPr lang="en-US" dirty="0" smtClean="0"/>
              <a:t>, </a:t>
            </a:r>
            <a:r>
              <a:rPr lang="en-US" dirty="0" err="1" smtClean="0"/>
              <a:t>schweben</a:t>
            </a:r>
            <a:r>
              <a:rPr lang="en-US" dirty="0" smtClean="0"/>
              <a:t>, </a:t>
            </a:r>
            <a:r>
              <a:rPr lang="en-US" dirty="0" err="1" smtClean="0"/>
              <a:t>schreiben</a:t>
            </a:r>
            <a:r>
              <a:rPr lang="en-US" dirty="0" smtClean="0"/>
              <a:t>, </a:t>
            </a:r>
            <a:r>
              <a:rPr lang="en-US" dirty="0" err="1" smtClean="0"/>
              <a:t>Schreibtisch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sz="3600" dirty="0" smtClean="0"/>
              <a:t>Умлаут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a- </a:t>
            </a:r>
            <a:r>
              <a:rPr lang="ru-RU" dirty="0" err="1" smtClean="0"/>
              <a:t>ä</a:t>
            </a:r>
            <a:r>
              <a:rPr lang="en-US" dirty="0" smtClean="0"/>
              <a:t>[</a:t>
            </a:r>
            <a:r>
              <a:rPr lang="ru-RU" dirty="0" smtClean="0"/>
              <a:t>э</a:t>
            </a:r>
            <a:r>
              <a:rPr lang="en-US" dirty="0" smtClean="0"/>
              <a:t>] -</a:t>
            </a:r>
            <a:r>
              <a:rPr lang="ru-RU" b="1" dirty="0" err="1" smtClean="0"/>
              <a:t>ä</a:t>
            </a:r>
            <a:r>
              <a:rPr lang="ru-RU" dirty="0" err="1" smtClean="0"/>
              <a:t>hnlich</a:t>
            </a:r>
            <a:r>
              <a:rPr lang="ru-RU" dirty="0" smtClean="0"/>
              <a:t> (похожий)</a:t>
            </a:r>
            <a:r>
              <a:rPr lang="en-US" dirty="0" smtClean="0"/>
              <a:t>, </a:t>
            </a: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B</a:t>
            </a:r>
            <a:r>
              <a:rPr lang="ru-RU" b="1" dirty="0" err="1" smtClean="0"/>
              <a:t>ä</a:t>
            </a:r>
            <a:r>
              <a:rPr lang="ru-RU" dirty="0" err="1" smtClean="0"/>
              <a:t>r</a:t>
            </a:r>
            <a:r>
              <a:rPr lang="ru-RU" dirty="0" smtClean="0"/>
              <a:t> (медведь)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K</a:t>
            </a:r>
            <a:r>
              <a:rPr lang="ru-RU" b="1" dirty="0" err="1" smtClean="0"/>
              <a:t>ä</a:t>
            </a:r>
            <a:r>
              <a:rPr lang="ru-RU" dirty="0" err="1" smtClean="0"/>
              <a:t>se</a:t>
            </a:r>
            <a:r>
              <a:rPr lang="ru-RU" dirty="0" smtClean="0"/>
              <a:t> (сыр);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o-</a:t>
            </a:r>
            <a:r>
              <a:rPr lang="ru-RU" dirty="0" err="1" smtClean="0"/>
              <a:t>ö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err="1" smtClean="0"/>
              <a:t>oe</a:t>
            </a:r>
            <a:r>
              <a:rPr lang="en-US" dirty="0" smtClean="0"/>
              <a:t>]-</a:t>
            </a:r>
            <a:r>
              <a:rPr lang="ru-RU" b="1" dirty="0" err="1" smtClean="0"/>
              <a:t>Ö</a:t>
            </a:r>
            <a:r>
              <a:rPr lang="ru-RU" dirty="0" err="1" smtClean="0"/>
              <a:t>sterreich</a:t>
            </a:r>
            <a:r>
              <a:rPr lang="ru-RU" dirty="0" smtClean="0"/>
              <a:t> (Австрия)</a:t>
            </a:r>
            <a:r>
              <a:rPr lang="en-US" dirty="0" smtClean="0"/>
              <a:t>,</a:t>
            </a:r>
            <a:r>
              <a:rPr lang="ru-RU" dirty="0" err="1" smtClean="0"/>
              <a:t>l</a:t>
            </a:r>
            <a:r>
              <a:rPr lang="ru-RU" b="1" dirty="0" err="1" smtClean="0"/>
              <a:t>ö</a:t>
            </a:r>
            <a:r>
              <a:rPr lang="ru-RU" dirty="0" err="1" smtClean="0"/>
              <a:t>sen</a:t>
            </a:r>
            <a:r>
              <a:rPr lang="ru-RU" dirty="0" smtClean="0"/>
              <a:t> (решать)</a:t>
            </a:r>
            <a:r>
              <a:rPr lang="en-US" dirty="0" smtClean="0"/>
              <a:t>, </a:t>
            </a:r>
            <a:r>
              <a:rPr lang="ru-RU" dirty="0" err="1" smtClean="0"/>
              <a:t>b</a:t>
            </a:r>
            <a:r>
              <a:rPr lang="ru-RU" b="1" dirty="0" err="1" smtClean="0"/>
              <a:t>ö</a:t>
            </a:r>
            <a:r>
              <a:rPr lang="ru-RU" dirty="0" err="1" smtClean="0"/>
              <a:t>se</a:t>
            </a:r>
            <a:r>
              <a:rPr lang="ru-RU" dirty="0" smtClean="0"/>
              <a:t> (злой);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u-</a:t>
            </a:r>
            <a:r>
              <a:rPr lang="ru-RU" dirty="0" err="1" smtClean="0"/>
              <a:t>ü</a:t>
            </a:r>
            <a:r>
              <a:rPr lang="en-US" dirty="0" smtClean="0"/>
              <a:t>[</a:t>
            </a:r>
            <a:r>
              <a:rPr lang="ru-RU" dirty="0" err="1" smtClean="0"/>
              <a:t>ue</a:t>
            </a:r>
            <a:r>
              <a:rPr lang="ru-RU" dirty="0" smtClean="0"/>
              <a:t> </a:t>
            </a:r>
            <a:r>
              <a:rPr lang="en-US" dirty="0" smtClean="0"/>
              <a:t>]-</a:t>
            </a:r>
            <a:r>
              <a:rPr lang="ru-RU" b="1" dirty="0" err="1" smtClean="0"/>
              <a:t>ü</a:t>
            </a:r>
            <a:r>
              <a:rPr lang="ru-RU" dirty="0" err="1" smtClean="0"/>
              <a:t>blich</a:t>
            </a:r>
            <a:r>
              <a:rPr lang="ru-RU" dirty="0" smtClean="0"/>
              <a:t> (обычный)</a:t>
            </a:r>
            <a:r>
              <a:rPr lang="en-US" dirty="0" smtClean="0"/>
              <a:t>,</a:t>
            </a:r>
            <a:r>
              <a:rPr lang="ru-RU" b="1" dirty="0" err="1" smtClean="0"/>
              <a:t>ü</a:t>
            </a:r>
            <a:r>
              <a:rPr lang="ru-RU" dirty="0" err="1" smtClean="0"/>
              <a:t>ber</a:t>
            </a:r>
            <a:r>
              <a:rPr lang="ru-RU" dirty="0" smtClean="0"/>
              <a:t> (над)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dirty="0" err="1" smtClean="0"/>
              <a:t>die</a:t>
            </a:r>
            <a:r>
              <a:rPr lang="ru-RU" dirty="0" smtClean="0"/>
              <a:t> </a:t>
            </a:r>
            <a:r>
              <a:rPr lang="ru-RU" dirty="0" err="1" smtClean="0"/>
              <a:t>T</a:t>
            </a:r>
            <a:r>
              <a:rPr lang="ru-RU" b="1" dirty="0" err="1" smtClean="0"/>
              <a:t>ü</a:t>
            </a:r>
            <a:r>
              <a:rPr lang="ru-RU" dirty="0" err="1" smtClean="0"/>
              <a:t>r</a:t>
            </a:r>
            <a:r>
              <a:rPr lang="ru-RU" dirty="0" smtClean="0"/>
              <a:t> (дверь)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/>
              <a:t>Алфавит</a:t>
            </a:r>
            <a:endParaRPr lang="ru-RU" dirty="0"/>
          </a:p>
        </p:txBody>
      </p:sp>
      <p:pic>
        <p:nvPicPr>
          <p:cNvPr id="4" name="Содержимое 3" descr="алфав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6192687" cy="504358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K</a:t>
            </a:r>
            <a:r>
              <a:rPr lang="ru-RU" dirty="0" err="1" smtClean="0"/>
              <a:t>ö</a:t>
            </a:r>
            <a:r>
              <a:rPr lang="en-US" dirty="0" err="1" smtClean="0"/>
              <a:t>nnen</a:t>
            </a:r>
            <a:r>
              <a:rPr lang="en-US" dirty="0" smtClean="0"/>
              <a:t>, </a:t>
            </a:r>
            <a:r>
              <a:rPr lang="ru-RU" dirty="0" err="1" smtClean="0"/>
              <a:t>ü</a:t>
            </a:r>
            <a:r>
              <a:rPr lang="en-US" dirty="0" err="1" smtClean="0"/>
              <a:t>ben</a:t>
            </a:r>
            <a:r>
              <a:rPr lang="en-US" dirty="0" smtClean="0"/>
              <a:t>, L</a:t>
            </a:r>
            <a:r>
              <a:rPr lang="ru-RU" dirty="0" err="1" smtClean="0"/>
              <a:t>ö</a:t>
            </a:r>
            <a:r>
              <a:rPr lang="en-US" dirty="0" smtClean="0"/>
              <a:t>sung, </a:t>
            </a:r>
            <a:r>
              <a:rPr lang="ru-RU" dirty="0" err="1" smtClean="0"/>
              <a:t>Bäcker</a:t>
            </a:r>
            <a:r>
              <a:rPr lang="en-US" dirty="0" smtClean="0"/>
              <a:t>, </a:t>
            </a:r>
            <a:r>
              <a:rPr lang="ru-RU" dirty="0" err="1" smtClean="0"/>
              <a:t>Mücke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ru-RU" dirty="0" err="1" smtClean="0"/>
              <a:t>König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u-RU" dirty="0" smtClean="0"/>
              <a:t>Ö</a:t>
            </a:r>
            <a:r>
              <a:rPr lang="en-US" dirty="0" smtClean="0"/>
              <a:t>l, h</a:t>
            </a:r>
            <a:r>
              <a:rPr lang="ru-RU" dirty="0" err="1" smtClean="0"/>
              <a:t>ä</a:t>
            </a:r>
            <a:r>
              <a:rPr lang="en-US" dirty="0" err="1" smtClean="0"/>
              <a:t>ufig,H</a:t>
            </a:r>
            <a:r>
              <a:rPr lang="ru-RU" dirty="0" err="1" smtClean="0"/>
              <a:t>ä</a:t>
            </a:r>
            <a:r>
              <a:rPr lang="en-US" dirty="0" smtClean="0"/>
              <a:t>user, M</a:t>
            </a:r>
            <a:r>
              <a:rPr lang="ru-RU" dirty="0" err="1" smtClean="0"/>
              <a:t>ä</a:t>
            </a:r>
            <a:r>
              <a:rPr lang="en-US" dirty="0" err="1" smtClean="0"/>
              <a:t>nner</a:t>
            </a:r>
            <a:r>
              <a:rPr lang="en-US" dirty="0" smtClean="0"/>
              <a:t>, M</a:t>
            </a:r>
            <a:r>
              <a:rPr lang="ru-RU" dirty="0" err="1" smtClean="0"/>
              <a:t>ä</a:t>
            </a:r>
            <a:r>
              <a:rPr lang="en-US" dirty="0" smtClean="0"/>
              <a:t>user, Pl</a:t>
            </a:r>
            <a:r>
              <a:rPr lang="ru-RU" dirty="0" err="1" smtClean="0"/>
              <a:t>ä</a:t>
            </a:r>
            <a:r>
              <a:rPr lang="en-US" dirty="0" err="1" smtClean="0"/>
              <a:t>tze</a:t>
            </a:r>
            <a:r>
              <a:rPr lang="en-US" dirty="0" smtClean="0"/>
              <a:t>, </a:t>
            </a:r>
          </a:p>
          <a:p>
            <a:pPr lvl="1" algn="just">
              <a:lnSpc>
                <a:spcPct val="150000"/>
              </a:lnSpc>
            </a:pPr>
            <a:r>
              <a:rPr lang="ru-RU" dirty="0" smtClean="0"/>
              <a:t>Ü</a:t>
            </a:r>
            <a:r>
              <a:rPr lang="en-US" dirty="0" err="1" smtClean="0"/>
              <a:t>ber</a:t>
            </a:r>
            <a:r>
              <a:rPr lang="en-US" dirty="0" smtClean="0"/>
              <a:t>, M</a:t>
            </a:r>
            <a:r>
              <a:rPr lang="ru-RU" dirty="0" err="1" smtClean="0"/>
              <a:t>ä</a:t>
            </a:r>
            <a:r>
              <a:rPr lang="en-US" dirty="0" err="1" smtClean="0"/>
              <a:t>rz</a:t>
            </a:r>
            <a:r>
              <a:rPr lang="en-US" dirty="0" smtClean="0"/>
              <a:t>, </a:t>
            </a:r>
            <a:r>
              <a:rPr lang="en-US" dirty="0" err="1" smtClean="0"/>
              <a:t>franz</a:t>
            </a:r>
            <a:r>
              <a:rPr lang="ru-RU" dirty="0" err="1" smtClean="0"/>
              <a:t>ö</a:t>
            </a:r>
            <a:r>
              <a:rPr lang="en-US" dirty="0" err="1" smtClean="0"/>
              <a:t>sisch</a:t>
            </a:r>
            <a:r>
              <a:rPr lang="en-US" dirty="0" smtClean="0"/>
              <a:t>, </a:t>
            </a:r>
            <a:r>
              <a:rPr lang="en-US" dirty="0" err="1" smtClean="0"/>
              <a:t>Düfte,Gefühle</a:t>
            </a:r>
            <a:r>
              <a:rPr lang="en-US" dirty="0" smtClean="0"/>
              <a:t>, </a:t>
            </a:r>
            <a:r>
              <a:rPr lang="en-US" dirty="0" err="1" smtClean="0"/>
              <a:t>Erz</a:t>
            </a:r>
            <a:r>
              <a:rPr lang="ru-RU" dirty="0" err="1" smtClean="0"/>
              <a:t>ä</a:t>
            </a:r>
            <a:r>
              <a:rPr lang="en-US" dirty="0" err="1" smtClean="0"/>
              <a:t>hler</a:t>
            </a:r>
            <a:r>
              <a:rPr lang="en-US" dirty="0" smtClean="0"/>
              <a:t>, erg</a:t>
            </a:r>
            <a:r>
              <a:rPr lang="ru-RU" dirty="0" err="1" smtClean="0"/>
              <a:t>ä</a:t>
            </a:r>
            <a:r>
              <a:rPr lang="en-US" dirty="0" err="1" smtClean="0"/>
              <a:t>nzen</a:t>
            </a:r>
            <a:r>
              <a:rPr lang="en-US" dirty="0" smtClean="0"/>
              <a:t>, </a:t>
            </a:r>
            <a:r>
              <a:rPr lang="en-US" dirty="0" err="1" smtClean="0"/>
              <a:t>Aufkl</a:t>
            </a:r>
            <a:r>
              <a:rPr lang="ru-RU" dirty="0" err="1" smtClean="0"/>
              <a:t>ä</a:t>
            </a:r>
            <a:r>
              <a:rPr lang="en-US" dirty="0" smtClean="0"/>
              <a:t>rung, </a:t>
            </a:r>
            <a:r>
              <a:rPr lang="en-US" dirty="0" err="1" smtClean="0"/>
              <a:t>Bl</a:t>
            </a:r>
            <a:r>
              <a:rPr lang="ru-RU" dirty="0" err="1" smtClean="0"/>
              <a:t>ü</a:t>
            </a:r>
            <a:r>
              <a:rPr lang="en-US" dirty="0" err="1" smtClean="0"/>
              <a:t>te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Буквенные 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dirty="0" smtClean="0"/>
              <a:t>Сочетание </a:t>
            </a:r>
            <a:r>
              <a:rPr lang="en-US" u="sng" dirty="0" err="1" smtClean="0"/>
              <a:t>ie</a:t>
            </a:r>
            <a:r>
              <a:rPr lang="en-US" u="sng" dirty="0" smtClean="0"/>
              <a:t> </a:t>
            </a:r>
            <a:r>
              <a:rPr lang="ru-RU" dirty="0" smtClean="0"/>
              <a:t>дает долгий звук 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ru-RU" dirty="0" smtClean="0"/>
              <a:t>:</a:t>
            </a:r>
            <a:r>
              <a:rPr lang="en-US" dirty="0" smtClean="0"/>
              <a:t>] </a:t>
            </a:r>
            <a:endParaRPr lang="ru-RU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dirty="0" err="1" smtClean="0"/>
              <a:t>Liebe</a:t>
            </a:r>
            <a:r>
              <a:rPr lang="en-US" dirty="0" smtClean="0"/>
              <a:t>, </a:t>
            </a:r>
            <a:r>
              <a:rPr lang="en-US" dirty="0" err="1" smtClean="0"/>
              <a:t>Brief,Spiegel</a:t>
            </a:r>
            <a:r>
              <a:rPr lang="en-US" dirty="0" smtClean="0"/>
              <a:t>.</a:t>
            </a:r>
            <a:endParaRPr lang="ru-RU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dirty="0" smtClean="0"/>
              <a:t>Прочитай: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ru-RU" dirty="0" err="1" smtClean="0"/>
              <a:t>Miete</a:t>
            </a:r>
            <a:r>
              <a:rPr lang="ru-RU" dirty="0" smtClean="0"/>
              <a:t>, </a:t>
            </a:r>
            <a:r>
              <a:rPr lang="ru-RU" dirty="0" err="1" smtClean="0"/>
              <a:t>Niete</a:t>
            </a:r>
            <a:r>
              <a:rPr lang="en-US" dirty="0" smtClean="0"/>
              <a:t>,</a:t>
            </a:r>
            <a:r>
              <a:rPr lang="ru-RU" dirty="0" err="1" smtClean="0"/>
              <a:t>Tiefe</a:t>
            </a:r>
            <a:r>
              <a:rPr lang="ru-RU" dirty="0" smtClean="0"/>
              <a:t>, </a:t>
            </a:r>
            <a:r>
              <a:rPr lang="ru-RU" dirty="0" err="1" smtClean="0"/>
              <a:t>Riegel</a:t>
            </a:r>
            <a:r>
              <a:rPr lang="ru-RU" dirty="0" smtClean="0"/>
              <a:t>, </a:t>
            </a:r>
            <a:r>
              <a:rPr lang="ru-RU" dirty="0" err="1" smtClean="0"/>
              <a:t>Liege</a:t>
            </a:r>
            <a:r>
              <a:rPr lang="ru-RU" dirty="0" smtClean="0"/>
              <a:t>, </a:t>
            </a:r>
            <a:r>
              <a:rPr lang="ru-RU" dirty="0" err="1" smtClean="0"/>
              <a:t>Wiege,Ziege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Zwiebel</a:t>
            </a:r>
            <a:r>
              <a:rPr lang="ru-RU" dirty="0" smtClean="0"/>
              <a:t>, </a:t>
            </a:r>
            <a:r>
              <a:rPr lang="ru-RU" dirty="0" err="1" smtClean="0"/>
              <a:t>Diele</a:t>
            </a:r>
            <a:r>
              <a:rPr lang="ru-RU" dirty="0" smtClean="0"/>
              <a:t>, </a:t>
            </a:r>
            <a:r>
              <a:rPr lang="ru-RU" dirty="0" err="1" smtClean="0"/>
              <a:t>Kiefer</a:t>
            </a:r>
            <a:r>
              <a:rPr lang="ru-RU" dirty="0" smtClean="0"/>
              <a:t>, </a:t>
            </a:r>
            <a:r>
              <a:rPr lang="ru-RU" dirty="0" err="1" smtClean="0"/>
              <a:t>Siegel</a:t>
            </a:r>
            <a:r>
              <a:rPr lang="ru-RU" dirty="0" smtClean="0"/>
              <a:t>, </a:t>
            </a:r>
            <a:r>
              <a:rPr lang="ru-RU" dirty="0" err="1" smtClean="0"/>
              <a:t>Spiegel</a:t>
            </a:r>
            <a:r>
              <a:rPr lang="ru-RU" dirty="0" smtClean="0"/>
              <a:t>, </a:t>
            </a:r>
            <a:r>
              <a:rPr lang="ru-RU" dirty="0" err="1" smtClean="0"/>
              <a:t>Riese</a:t>
            </a:r>
            <a:r>
              <a:rPr lang="ru-RU" dirty="0" smtClean="0"/>
              <a:t>, </a:t>
            </a:r>
            <a:r>
              <a:rPr lang="ru-RU" dirty="0" err="1" smtClean="0"/>
              <a:t>Schiene</a:t>
            </a:r>
            <a:r>
              <a:rPr lang="ru-RU" dirty="0" smtClean="0"/>
              <a:t>, </a:t>
            </a:r>
            <a:r>
              <a:rPr lang="ru-RU" dirty="0" err="1" smtClean="0"/>
              <a:t>Miene</a:t>
            </a:r>
            <a:r>
              <a:rPr lang="ru-RU" dirty="0" smtClean="0"/>
              <a:t>, </a:t>
            </a:r>
            <a:r>
              <a:rPr lang="ru-RU" dirty="0" err="1" smtClean="0"/>
              <a:t>Kiel</a:t>
            </a:r>
            <a:r>
              <a:rPr lang="ru-RU" dirty="0" smtClean="0"/>
              <a:t>, </a:t>
            </a:r>
            <a:r>
              <a:rPr lang="ru-RU" dirty="0" err="1" smtClean="0"/>
              <a:t>Spiel</a:t>
            </a:r>
            <a:r>
              <a:rPr lang="ru-RU" dirty="0" smtClean="0"/>
              <a:t>, </a:t>
            </a:r>
            <a:r>
              <a:rPr lang="ru-RU" dirty="0" err="1" smtClean="0"/>
              <a:t>Ziel</a:t>
            </a:r>
            <a:r>
              <a:rPr lang="ru-RU" dirty="0" smtClean="0"/>
              <a:t>, </a:t>
            </a:r>
            <a:r>
              <a:rPr lang="ru-RU" dirty="0" err="1" smtClean="0"/>
              <a:t>Brief</a:t>
            </a:r>
            <a:r>
              <a:rPr lang="ru-RU" dirty="0" smtClean="0"/>
              <a:t>, </a:t>
            </a:r>
            <a:r>
              <a:rPr lang="ru-RU" dirty="0" err="1" smtClean="0"/>
              <a:t>Sieg</a:t>
            </a:r>
            <a:r>
              <a:rPr lang="ru-RU" dirty="0" smtClean="0"/>
              <a:t>, </a:t>
            </a:r>
            <a:r>
              <a:rPr lang="ru-RU" dirty="0" err="1" smtClean="0"/>
              <a:t>Dieb</a:t>
            </a:r>
            <a:r>
              <a:rPr lang="ru-RU" dirty="0" smtClean="0"/>
              <a:t>, </a:t>
            </a:r>
            <a:r>
              <a:rPr lang="ru-RU" dirty="0" err="1" smtClean="0"/>
              <a:t>Trieb</a:t>
            </a:r>
            <a:r>
              <a:rPr lang="ru-RU" dirty="0" smtClean="0"/>
              <a:t>, </a:t>
            </a:r>
            <a:r>
              <a:rPr lang="ru-RU" dirty="0" err="1" smtClean="0"/>
              <a:t>Sieb</a:t>
            </a:r>
            <a:r>
              <a:rPr lang="ru-RU" dirty="0" smtClean="0"/>
              <a:t>, </a:t>
            </a:r>
            <a:r>
              <a:rPr lang="ru-RU" dirty="0" err="1" smtClean="0"/>
              <a:t>Dienst</a:t>
            </a:r>
            <a:r>
              <a:rPr lang="ru-RU" dirty="0" smtClean="0"/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Буквенные 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Сочетание </a:t>
            </a:r>
            <a:r>
              <a:rPr lang="en-US" u="sng" dirty="0" err="1" smtClean="0"/>
              <a:t>eu</a:t>
            </a:r>
            <a:r>
              <a:rPr lang="en-US" u="sng" dirty="0" smtClean="0"/>
              <a:t> </a:t>
            </a:r>
            <a:r>
              <a:rPr lang="ru-RU" dirty="0" smtClean="0"/>
              <a:t>дает звук </a:t>
            </a:r>
            <a:r>
              <a:rPr lang="en-US" dirty="0" smtClean="0"/>
              <a:t>[</a:t>
            </a:r>
            <a:r>
              <a:rPr lang="ru-RU" dirty="0" smtClean="0"/>
              <a:t>ой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en-US" dirty="0" err="1" smtClean="0"/>
              <a:t>Leute</a:t>
            </a:r>
            <a:r>
              <a:rPr lang="en-US" dirty="0" smtClean="0"/>
              <a:t>, </a:t>
            </a:r>
            <a:r>
              <a:rPr lang="en-US" dirty="0" err="1" smtClean="0"/>
              <a:t>heute</a:t>
            </a:r>
            <a:r>
              <a:rPr lang="en-US" dirty="0" smtClean="0"/>
              <a:t>, Deutsch</a:t>
            </a:r>
          </a:p>
          <a:p>
            <a:pPr>
              <a:buNone/>
            </a:pPr>
            <a:r>
              <a:rPr lang="ru-RU" dirty="0" smtClean="0"/>
              <a:t>Прочитай слова</a:t>
            </a:r>
          </a:p>
          <a:p>
            <a:pPr>
              <a:buNone/>
            </a:pPr>
            <a:r>
              <a:rPr lang="en-US" dirty="0" err="1" smtClean="0"/>
              <a:t>Euch</a:t>
            </a:r>
            <a:r>
              <a:rPr lang="en-US" dirty="0" smtClean="0"/>
              <a:t>, </a:t>
            </a:r>
            <a:r>
              <a:rPr lang="en-US" dirty="0" err="1" smtClean="0"/>
              <a:t>Europa</a:t>
            </a:r>
            <a:r>
              <a:rPr lang="en-US" dirty="0" smtClean="0"/>
              <a:t>, </a:t>
            </a:r>
            <a:r>
              <a:rPr lang="en-US" dirty="0" err="1" smtClean="0"/>
              <a:t>Eurasien</a:t>
            </a:r>
            <a:r>
              <a:rPr lang="en-US" dirty="0" smtClean="0"/>
              <a:t>, Deutschland, </a:t>
            </a:r>
            <a:r>
              <a:rPr lang="en-US" dirty="0" err="1" smtClean="0"/>
              <a:t>Heule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Буквенные 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Сочетание </a:t>
            </a:r>
            <a:r>
              <a:rPr lang="en-US" u="sng" dirty="0" err="1" smtClean="0"/>
              <a:t>ei</a:t>
            </a:r>
            <a:r>
              <a:rPr lang="en-US" u="sng" dirty="0" smtClean="0"/>
              <a:t> </a:t>
            </a:r>
            <a:r>
              <a:rPr lang="ru-RU" dirty="0" smtClean="0"/>
              <a:t>дает звук </a:t>
            </a:r>
            <a:r>
              <a:rPr lang="en-US" dirty="0" smtClean="0"/>
              <a:t>[</a:t>
            </a:r>
            <a:r>
              <a:rPr lang="en-US" dirty="0" smtClean="0"/>
              <a:t>a</a:t>
            </a:r>
            <a:r>
              <a:rPr lang="ru-RU" dirty="0" err="1" smtClean="0"/>
              <a:t>й</a:t>
            </a:r>
            <a:r>
              <a:rPr lang="en-US" dirty="0" smtClean="0"/>
              <a:t>]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Ein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zwei</a:t>
            </a:r>
            <a:r>
              <a:rPr lang="en-US" dirty="0" smtClean="0"/>
              <a:t>, </a:t>
            </a:r>
            <a:r>
              <a:rPr lang="en-US" dirty="0" err="1" smtClean="0"/>
              <a:t>drei</a:t>
            </a:r>
            <a:r>
              <a:rPr lang="en-US" dirty="0" smtClean="0"/>
              <a:t>, </a:t>
            </a:r>
            <a:r>
              <a:rPr lang="en-US" dirty="0" err="1" smtClean="0"/>
              <a:t>frei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Прочитай: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Einheit</a:t>
            </a:r>
            <a:r>
              <a:rPr lang="en-US" dirty="0" smtClean="0"/>
              <a:t>, </a:t>
            </a:r>
            <a:r>
              <a:rPr lang="en-US" dirty="0" err="1" smtClean="0"/>
              <a:t>Heimat</a:t>
            </a:r>
            <a:r>
              <a:rPr lang="en-US" dirty="0" smtClean="0"/>
              <a:t>, </a:t>
            </a:r>
            <a:r>
              <a:rPr lang="en-US" dirty="0" err="1" smtClean="0"/>
              <a:t>Polizei</a:t>
            </a:r>
            <a:r>
              <a:rPr lang="en-US" dirty="0" smtClean="0"/>
              <a:t>, </a:t>
            </a:r>
            <a:r>
              <a:rPr lang="en-US" dirty="0" err="1" smtClean="0"/>
              <a:t>mein</a:t>
            </a:r>
            <a:r>
              <a:rPr lang="en-US" dirty="0" smtClean="0"/>
              <a:t>, </a:t>
            </a:r>
            <a:r>
              <a:rPr lang="en-US" dirty="0" err="1" smtClean="0"/>
              <a:t>dein</a:t>
            </a:r>
            <a:r>
              <a:rPr lang="en-US" dirty="0" smtClean="0"/>
              <a:t>, </a:t>
            </a:r>
            <a:r>
              <a:rPr lang="en-US" dirty="0" err="1" smtClean="0"/>
              <a:t>sein</a:t>
            </a:r>
            <a:r>
              <a:rPr lang="en-US" dirty="0" smtClean="0"/>
              <a:t>, </a:t>
            </a:r>
            <a:r>
              <a:rPr lang="en-US" dirty="0" err="1" smtClean="0"/>
              <a:t>arbeiten</a:t>
            </a:r>
            <a:r>
              <a:rPr lang="en-US" dirty="0" smtClean="0"/>
              <a:t>, </a:t>
            </a:r>
            <a:r>
              <a:rPr lang="en-US" dirty="0" err="1" smtClean="0"/>
              <a:t>zeigen</a:t>
            </a:r>
            <a:r>
              <a:rPr lang="en-US" dirty="0" smtClean="0"/>
              <a:t>, </a:t>
            </a:r>
            <a:r>
              <a:rPr lang="en-US" dirty="0" err="1" smtClean="0"/>
              <a:t>reiten</a:t>
            </a:r>
            <a:r>
              <a:rPr lang="en-US" dirty="0" smtClean="0"/>
              <a:t>, nein,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Буквенные 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Сочетание </a:t>
            </a:r>
            <a:r>
              <a:rPr lang="en-US" u="sng" dirty="0" smtClean="0"/>
              <a:t>au </a:t>
            </a:r>
            <a:r>
              <a:rPr lang="ru-RU" dirty="0" smtClean="0"/>
              <a:t>дает звук </a:t>
            </a:r>
            <a:r>
              <a:rPr lang="en-US" dirty="0" smtClean="0"/>
              <a:t>[au] </a:t>
            </a:r>
          </a:p>
          <a:p>
            <a:pPr>
              <a:buNone/>
            </a:pPr>
            <a:r>
              <a:rPr lang="en-US" dirty="0" err="1" smtClean="0"/>
              <a:t>Haus</a:t>
            </a:r>
            <a:r>
              <a:rPr lang="en-US" dirty="0" smtClean="0"/>
              <a:t>,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auch</a:t>
            </a:r>
            <a:r>
              <a:rPr lang="en-US" dirty="0" smtClean="0"/>
              <a:t>, auf</a:t>
            </a:r>
          </a:p>
          <a:p>
            <a:pPr>
              <a:buNone/>
            </a:pPr>
            <a:r>
              <a:rPr lang="ru-RU" dirty="0" smtClean="0"/>
              <a:t>Прочитай</a:t>
            </a:r>
          </a:p>
          <a:p>
            <a:pPr>
              <a:buNone/>
            </a:pPr>
            <a:r>
              <a:rPr lang="en-US" dirty="0" err="1" smtClean="0"/>
              <a:t>Kaufen</a:t>
            </a:r>
            <a:r>
              <a:rPr lang="en-US" dirty="0" smtClean="0"/>
              <a:t>, </a:t>
            </a:r>
            <a:r>
              <a:rPr lang="en-US" dirty="0" err="1" smtClean="0"/>
              <a:t>bauen</a:t>
            </a:r>
            <a:r>
              <a:rPr lang="en-US" dirty="0" smtClean="0"/>
              <a:t>, </a:t>
            </a:r>
            <a:r>
              <a:rPr lang="en-US" dirty="0" err="1" smtClean="0"/>
              <a:t>schauen</a:t>
            </a:r>
            <a:r>
              <a:rPr lang="en-US" dirty="0" smtClean="0"/>
              <a:t>, Tau, </a:t>
            </a:r>
            <a:r>
              <a:rPr lang="en-US" dirty="0" err="1" smtClean="0"/>
              <a:t>Bau</a:t>
            </a:r>
            <a:r>
              <a:rPr lang="en-US" dirty="0" smtClean="0"/>
              <a:t>, Frau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Правила чтения некоторых согласных и их сочетаний: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перед согласным или в конце слова читается как [</a:t>
            </a:r>
            <a:r>
              <a:rPr lang="en-US" dirty="0" smtClean="0"/>
              <a:t>s</a:t>
            </a:r>
            <a:r>
              <a:rPr lang="ru-RU" dirty="0" smtClean="0"/>
              <a:t>]: </a:t>
            </a:r>
            <a:r>
              <a:rPr lang="en-US" i="1" dirty="0" smtClean="0"/>
              <a:t>Atla</a:t>
            </a:r>
            <a:r>
              <a:rPr lang="en-US" i="1" u="sng" dirty="0" smtClean="0"/>
              <a:t>s</a:t>
            </a:r>
            <a:r>
              <a:rPr lang="ru-RU" i="1" dirty="0" smtClean="0"/>
              <a:t>, </a:t>
            </a:r>
            <a:r>
              <a:rPr lang="en-US" i="1" dirty="0" smtClean="0"/>
              <a:t>Fe</a:t>
            </a:r>
            <a:r>
              <a:rPr lang="en-US" i="1" u="sng" dirty="0" smtClean="0"/>
              <a:t>s</a:t>
            </a:r>
            <a:r>
              <a:rPr lang="en-US" i="1" dirty="0" smtClean="0"/>
              <a:t>t</a:t>
            </a:r>
            <a:r>
              <a:rPr lang="ru-RU" i="1" dirty="0" smtClean="0"/>
              <a:t>, </a:t>
            </a:r>
            <a:r>
              <a:rPr lang="en-US" i="1" dirty="0" smtClean="0"/>
              <a:t>fa</a:t>
            </a:r>
            <a:r>
              <a:rPr lang="en-US" i="1" u="sng" dirty="0" smtClean="0"/>
              <a:t>s</a:t>
            </a:r>
            <a:r>
              <a:rPr lang="en-US" i="1" dirty="0" smtClean="0"/>
              <a:t>t</a:t>
            </a:r>
            <a:r>
              <a:rPr lang="ru-RU" i="1" dirty="0" smtClean="0"/>
              <a:t>, </a:t>
            </a:r>
            <a:r>
              <a:rPr lang="en-US" i="1" dirty="0" smtClean="0"/>
              <a:t>da</a:t>
            </a:r>
            <a:r>
              <a:rPr lang="en-US" i="1" u="sng" dirty="0" smtClean="0"/>
              <a:t>s</a:t>
            </a:r>
            <a:r>
              <a:rPr lang="ru-RU" i="1" dirty="0" smtClean="0"/>
              <a:t>, </a:t>
            </a:r>
            <a:r>
              <a:rPr lang="en-US" dirty="0" err="1" smtClean="0"/>
              <a:t>e</a:t>
            </a:r>
            <a:r>
              <a:rPr lang="en-US" u="sng" dirty="0" err="1" smtClean="0"/>
              <a:t>s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i="1" u="sng" dirty="0" err="1" smtClean="0"/>
              <a:t>s</a:t>
            </a:r>
            <a:r>
              <a:rPr lang="en-US" i="1" dirty="0" err="1" smtClean="0"/>
              <a:t>t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u="sng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перед гласным читается как [</a:t>
            </a:r>
            <a:r>
              <a:rPr lang="en-US" dirty="0" smtClean="0"/>
              <a:t>z</a:t>
            </a:r>
            <a:r>
              <a:rPr lang="ru-RU" dirty="0" smtClean="0"/>
              <a:t>]: </a:t>
            </a:r>
            <a:r>
              <a:rPr lang="en-US" i="1" dirty="0" err="1" smtClean="0"/>
              <a:t>Salat</a:t>
            </a:r>
            <a:r>
              <a:rPr lang="ru-RU" i="1" dirty="0" smtClean="0"/>
              <a:t>, </a:t>
            </a:r>
            <a:r>
              <a:rPr lang="en-US" i="1" dirty="0" err="1" smtClean="0"/>
              <a:t>Soldat</a:t>
            </a:r>
            <a:r>
              <a:rPr lang="ru-RU" i="1" dirty="0" smtClean="0"/>
              <a:t>, </a:t>
            </a:r>
            <a:r>
              <a:rPr lang="en-US" i="1" dirty="0" err="1" smtClean="0"/>
              <a:t>Sekunde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Сочетания </a:t>
            </a:r>
            <a:r>
              <a:rPr lang="en-US" u="sng" dirty="0" smtClean="0"/>
              <a:t>sp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u="sng" dirty="0" err="1" smtClean="0"/>
              <a:t>st</a:t>
            </a:r>
            <a:r>
              <a:rPr lang="en-US" dirty="0" smtClean="0"/>
              <a:t> </a:t>
            </a:r>
            <a:r>
              <a:rPr lang="ru-RU" dirty="0" smtClean="0"/>
              <a:t>в начале корневой части слова читаются как [/]: </a:t>
            </a:r>
            <a:r>
              <a:rPr lang="en-US" i="1" dirty="0" err="1" smtClean="0"/>
              <a:t>Spektrum</a:t>
            </a:r>
            <a:r>
              <a:rPr lang="ru-RU" i="1" dirty="0" smtClean="0"/>
              <a:t>, </a:t>
            </a:r>
            <a:r>
              <a:rPr lang="en-US" i="1" dirty="0" err="1" smtClean="0"/>
              <a:t>Spirale</a:t>
            </a:r>
            <a:r>
              <a:rPr lang="ru-RU" i="1" dirty="0" smtClean="0"/>
              <a:t>, </a:t>
            </a:r>
            <a:r>
              <a:rPr lang="en-US" i="1" dirty="0" smtClean="0"/>
              <a:t>Strand</a:t>
            </a:r>
            <a:r>
              <a:rPr lang="ru-RU" i="1" dirty="0" smtClean="0"/>
              <a:t>, </a:t>
            </a:r>
            <a:r>
              <a:rPr lang="en-US" i="1" dirty="0" err="1" smtClean="0"/>
              <a:t>Studium</a:t>
            </a:r>
            <a:r>
              <a:rPr lang="ru-RU" i="1" dirty="0" smtClean="0"/>
              <a:t>, </a:t>
            </a:r>
            <a:r>
              <a:rPr lang="en-US" i="1" dirty="0" err="1" smtClean="0"/>
              <a:t>Stunde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Прочитай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dirty="0" err="1" smtClean="0"/>
              <a:t>Salat</a:t>
            </a:r>
            <a:r>
              <a:rPr lang="ru-RU" dirty="0" smtClean="0"/>
              <a:t>, </a:t>
            </a:r>
            <a:r>
              <a:rPr lang="en-US" dirty="0" err="1" smtClean="0"/>
              <a:t>Sprotte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Saft</a:t>
            </a:r>
            <a:r>
              <a:rPr lang="ru-RU" dirty="0" smtClean="0"/>
              <a:t>, </a:t>
            </a:r>
            <a:r>
              <a:rPr lang="en-US" dirty="0" smtClean="0"/>
              <a:t>Sport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Samt</a:t>
            </a:r>
            <a:r>
              <a:rPr lang="ru-RU" dirty="0" smtClean="0"/>
              <a:t>, </a:t>
            </a:r>
            <a:r>
              <a:rPr lang="en-US" dirty="0" err="1" smtClean="0"/>
              <a:t>Spagetti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Sand</a:t>
            </a:r>
            <a:r>
              <a:rPr lang="ru-RU" dirty="0" smtClean="0"/>
              <a:t>, </a:t>
            </a:r>
            <a:r>
              <a:rPr lang="en-US" dirty="0" err="1" smtClean="0"/>
              <a:t>Spektrum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Spargel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Sekt</a:t>
            </a:r>
            <a:r>
              <a:rPr lang="ru-RU" dirty="0" smtClean="0"/>
              <a:t>, </a:t>
            </a:r>
            <a:r>
              <a:rPr lang="en-US" dirty="0" err="1" smtClean="0"/>
              <a:t>Spinne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Sekte</a:t>
            </a:r>
            <a:r>
              <a:rPr lang="ru-RU" dirty="0" smtClean="0"/>
              <a:t>, </a:t>
            </a:r>
            <a:r>
              <a:rPr lang="ru-RU" dirty="0" err="1" smtClean="0"/>
              <a:t>Semmel</a:t>
            </a:r>
            <a:r>
              <a:rPr lang="ru-RU" dirty="0" smtClean="0"/>
              <a:t>, </a:t>
            </a:r>
            <a:r>
              <a:rPr lang="ru-RU" dirty="0" err="1" smtClean="0"/>
              <a:t>Sinn</a:t>
            </a:r>
            <a:r>
              <a:rPr lang="ru-RU" dirty="0" smtClean="0"/>
              <a:t>, </a:t>
            </a:r>
            <a:r>
              <a:rPr lang="ru-RU" dirty="0" err="1" smtClean="0"/>
              <a:t>Sitte</a:t>
            </a:r>
            <a:r>
              <a:rPr lang="ru-RU" dirty="0" smtClean="0"/>
              <a:t>, </a:t>
            </a:r>
            <a:r>
              <a:rPr lang="ru-RU" dirty="0" err="1" smtClean="0"/>
              <a:t>Soldat</a:t>
            </a:r>
            <a:r>
              <a:rPr lang="ru-RU" dirty="0" smtClean="0"/>
              <a:t>, </a:t>
            </a:r>
            <a:r>
              <a:rPr lang="ru-RU" dirty="0" err="1" smtClean="0"/>
              <a:t>Sonde</a:t>
            </a:r>
            <a:r>
              <a:rPr lang="ru-RU" dirty="0" smtClean="0"/>
              <a:t>, </a:t>
            </a:r>
            <a:r>
              <a:rPr lang="ru-RU" dirty="0" err="1" smtClean="0"/>
              <a:t>Sonne</a:t>
            </a:r>
            <a:r>
              <a:rPr lang="ru-RU" dirty="0" smtClean="0"/>
              <a:t>, </a:t>
            </a:r>
            <a:r>
              <a:rPr lang="ru-RU" dirty="0" err="1" smtClean="0"/>
              <a:t>Soil</a:t>
            </a:r>
            <a:r>
              <a:rPr lang="ru-RU" dirty="0" smtClean="0"/>
              <a:t>, </a:t>
            </a:r>
            <a:r>
              <a:rPr lang="ru-RU" dirty="0" err="1" smtClean="0"/>
              <a:t>Sorte</a:t>
            </a:r>
            <a:r>
              <a:rPr lang="ru-RU" dirty="0" smtClean="0"/>
              <a:t>, </a:t>
            </a:r>
            <a:r>
              <a:rPr lang="ru-RU" dirty="0" err="1" smtClean="0"/>
              <a:t>Suppe</a:t>
            </a:r>
            <a:r>
              <a:rPr lang="ru-RU" dirty="0" smtClean="0"/>
              <a:t>, </a:t>
            </a:r>
            <a:r>
              <a:rPr lang="ru-RU" dirty="0" err="1" smtClean="0"/>
              <a:t>Sumpf</a:t>
            </a:r>
            <a:r>
              <a:rPr lang="ru-RU" dirty="0" smtClean="0"/>
              <a:t>, </a:t>
            </a:r>
            <a:r>
              <a:rPr lang="ru-RU" dirty="0" err="1" smtClean="0"/>
              <a:t>Summe</a:t>
            </a:r>
            <a:r>
              <a:rPr lang="ru-RU" dirty="0" smtClean="0"/>
              <a:t>, </a:t>
            </a:r>
            <a:r>
              <a:rPr lang="ru-RU" dirty="0" err="1" smtClean="0"/>
              <a:t>Substanz</a:t>
            </a:r>
            <a:r>
              <a:rPr lang="ru-RU" dirty="0" smtClean="0"/>
              <a:t>, </a:t>
            </a:r>
            <a:r>
              <a:rPr lang="ru-RU" dirty="0" err="1" smtClean="0"/>
              <a:t>Signal</a:t>
            </a:r>
            <a:r>
              <a:rPr lang="ru-RU" dirty="0" smtClean="0"/>
              <a:t>, </a:t>
            </a:r>
            <a:r>
              <a:rPr lang="en-US" dirty="0" err="1" smtClean="0"/>
              <a:t>Stamm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Signum</a:t>
            </a:r>
            <a:r>
              <a:rPr lang="ru-RU" dirty="0" smtClean="0"/>
              <a:t>, </a:t>
            </a:r>
            <a:r>
              <a:rPr lang="en-US" dirty="0" err="1" smtClean="0"/>
              <a:t>Stelle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Sessel</a:t>
            </a:r>
            <a:r>
              <a:rPr lang="ru-RU" dirty="0" smtClean="0"/>
              <a:t>, </a:t>
            </a:r>
            <a:r>
              <a:rPr lang="en-US" dirty="0" err="1" smtClean="0"/>
              <a:t>Stempel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err="1" smtClean="0"/>
              <a:t>System</a:t>
            </a:r>
            <a:r>
              <a:rPr lang="ru-RU" dirty="0" smtClean="0"/>
              <a:t>, </a:t>
            </a:r>
            <a:r>
              <a:rPr lang="ru-RU" dirty="0" err="1" smtClean="0"/>
              <a:t>Pinsel</a:t>
            </a:r>
            <a:r>
              <a:rPr lang="ru-RU" dirty="0" smtClean="0"/>
              <a:t>, </a:t>
            </a:r>
            <a:r>
              <a:rPr lang="ru-RU" dirty="0" err="1" smtClean="0"/>
              <a:t>Mensa</a:t>
            </a:r>
            <a:r>
              <a:rPr lang="ru-RU" dirty="0" smtClean="0"/>
              <a:t>, </a:t>
            </a:r>
            <a:r>
              <a:rPr lang="ru-RU" dirty="0" err="1" smtClean="0"/>
              <a:t>Visum</a:t>
            </a:r>
            <a:r>
              <a:rPr lang="ru-RU" dirty="0" smtClean="0"/>
              <a:t>, </a:t>
            </a:r>
            <a:r>
              <a:rPr lang="en-US" dirty="0" smtClean="0"/>
              <a:t>Student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Krise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dirty="0" smtClean="0"/>
              <a:t>Согласный </a:t>
            </a:r>
            <a:r>
              <a:rPr lang="ru-RU" u="sng" dirty="0" err="1" smtClean="0"/>
              <a:t>v</a:t>
            </a:r>
            <a:r>
              <a:rPr lang="ru-RU" u="sng" dirty="0" smtClean="0"/>
              <a:t> </a:t>
            </a:r>
            <a:r>
              <a:rPr lang="ru-RU" dirty="0" smtClean="0"/>
              <a:t>в заимствованных словах читается как [</a:t>
            </a:r>
            <a:r>
              <a:rPr lang="ru-RU" dirty="0" err="1" smtClean="0"/>
              <a:t>v</a:t>
            </a:r>
            <a:r>
              <a:rPr lang="ru-RU" dirty="0" smtClean="0"/>
              <a:t>]: </a:t>
            </a:r>
            <a:r>
              <a:rPr lang="en-US" i="1" dirty="0" smtClean="0"/>
              <a:t>Vase</a:t>
            </a:r>
            <a:r>
              <a:rPr lang="ru-RU" i="1" dirty="0" smtClean="0"/>
              <a:t>, </a:t>
            </a:r>
            <a:r>
              <a:rPr lang="en-US" i="1" dirty="0" err="1" smtClean="0"/>
              <a:t>Valuta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endParaRPr lang="en-US" i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i="1" dirty="0" smtClean="0"/>
              <a:t>Согласный </a:t>
            </a:r>
            <a:r>
              <a:rPr lang="en-US" i="1" u="sng" dirty="0" smtClean="0"/>
              <a:t>v </a:t>
            </a:r>
            <a:r>
              <a:rPr lang="ru-RU" i="1" dirty="0" smtClean="0"/>
              <a:t>в незаимствованных словах (в том числе с префиксами -</a:t>
            </a:r>
            <a:r>
              <a:rPr lang="en-US" i="1" dirty="0" err="1" smtClean="0"/>
              <a:t>ver</a:t>
            </a:r>
            <a:r>
              <a:rPr lang="en-US" i="1" dirty="0" smtClean="0"/>
              <a:t> </a:t>
            </a:r>
            <a:r>
              <a:rPr lang="ru-RU" i="1" dirty="0" smtClean="0"/>
              <a:t>и -</a:t>
            </a:r>
            <a:r>
              <a:rPr lang="en-US" i="1" dirty="0" err="1" smtClean="0"/>
              <a:t>vor</a:t>
            </a:r>
            <a:r>
              <a:rPr lang="ru-RU" i="1" dirty="0" smtClean="0"/>
              <a:t>) читается как [</a:t>
            </a:r>
            <a:r>
              <a:rPr lang="en-US" i="1" dirty="0" smtClean="0"/>
              <a:t>f</a:t>
            </a:r>
            <a:r>
              <a:rPr lang="ru-RU" i="1" dirty="0" smtClean="0"/>
              <a:t>]: </a:t>
            </a:r>
            <a:r>
              <a:rPr lang="en-US" i="1" dirty="0" err="1" smtClean="0"/>
              <a:t>Vater</a:t>
            </a:r>
            <a:r>
              <a:rPr lang="ru-RU" i="1" dirty="0" smtClean="0"/>
              <a:t>, </a:t>
            </a:r>
            <a:r>
              <a:rPr lang="en-US" i="1" dirty="0" smtClean="0"/>
              <a:t>Vogel</a:t>
            </a:r>
            <a:r>
              <a:rPr lang="ru-RU" i="1" dirty="0" smtClean="0"/>
              <a:t>, </a:t>
            </a:r>
            <a:r>
              <a:rPr lang="en-US" i="1" dirty="0" err="1" smtClean="0"/>
              <a:t>Verband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559</TotalTime>
  <Words>913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Правила чтения</vt:lpstr>
      <vt:lpstr>Алфавит</vt:lpstr>
      <vt:lpstr>Буквенные сочетания</vt:lpstr>
      <vt:lpstr>Буквенные сочетания</vt:lpstr>
      <vt:lpstr>Буквенные сочетания</vt:lpstr>
      <vt:lpstr>Буквенные сочетания</vt:lpstr>
      <vt:lpstr>Правила чтения некоторых согласных и их сочетаний:</vt:lpstr>
      <vt:lpstr>Прочитай слова</vt:lpstr>
      <vt:lpstr>Слайд 9</vt:lpstr>
      <vt:lpstr>Прочитай слова</vt:lpstr>
      <vt:lpstr>Слайд 11</vt:lpstr>
      <vt:lpstr>Прочитай слова</vt:lpstr>
      <vt:lpstr>Слайд 13</vt:lpstr>
      <vt:lpstr>Прочитай слова</vt:lpstr>
      <vt:lpstr>Слайд 15</vt:lpstr>
      <vt:lpstr> Сочетания согласных</vt:lpstr>
      <vt:lpstr>Прочитай слова</vt:lpstr>
      <vt:lpstr>Слайд 18</vt:lpstr>
      <vt:lpstr>Умлаут</vt:lpstr>
      <vt:lpstr>Прочитай слова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чтения</dc:title>
  <dc:creator>Анна</dc:creator>
  <cp:lastModifiedBy>Анна</cp:lastModifiedBy>
  <cp:revision>43</cp:revision>
  <dcterms:created xsi:type="dcterms:W3CDTF">2015-09-30T13:06:05Z</dcterms:created>
  <dcterms:modified xsi:type="dcterms:W3CDTF">2017-10-13T19:27:44Z</dcterms:modified>
</cp:coreProperties>
</file>